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9"/>
  </p:notesMasterIdLst>
  <p:sldIdLst>
    <p:sldId id="279" r:id="rId2"/>
    <p:sldId id="325" r:id="rId3"/>
    <p:sldId id="331" r:id="rId4"/>
    <p:sldId id="332" r:id="rId5"/>
    <p:sldId id="334" r:id="rId6"/>
    <p:sldId id="324" r:id="rId7"/>
    <p:sldId id="317" r:id="rId8"/>
    <p:sldId id="328" r:id="rId9"/>
    <p:sldId id="335" r:id="rId10"/>
    <p:sldId id="327" r:id="rId11"/>
    <p:sldId id="330" r:id="rId12"/>
    <p:sldId id="333" r:id="rId13"/>
    <p:sldId id="336" r:id="rId14"/>
    <p:sldId id="329" r:id="rId15"/>
    <p:sldId id="338" r:id="rId16"/>
    <p:sldId id="339" r:id="rId17"/>
    <p:sldId id="337" r:id="rId18"/>
  </p:sldIdLst>
  <p:sldSz cx="12192000" cy="6858000"/>
  <p:notesSz cx="6858000" cy="91440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BC9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63" autoAdjust="0"/>
    <p:restoredTop sz="95230"/>
  </p:normalViewPr>
  <p:slideViewPr>
    <p:cSldViewPr snapToGrid="0" snapToObjects="1">
      <p:cViewPr varScale="1">
        <p:scale>
          <a:sx n="91" d="100"/>
          <a:sy n="91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D9975-6CE2-AB42-B42F-160923D9C02E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0154-6BE1-7742-8A92-9A946BB890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6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1" y="1730599"/>
            <a:ext cx="6093103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rgbClr val="00008F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rgbClr val="00008F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rgbClr val="00008F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DE6AB186-17DB-4B7A-A4D3-2F0B3DC0B7B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23CB780-194F-4277-A52A-199109D836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_Clients\PPT\cdg-ppt\docs-client\axa_logo_open_white_rgb.emf">
            <a:extLst>
              <a:ext uri="{FF2B5EF4-FFF2-40B4-BE49-F238E27FC236}">
                <a16:creationId xmlns:a16="http://schemas.microsoft.com/office/drawing/2014/main" id="{CDB706F7-BAD3-434B-A7CB-1918CF558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35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4416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8302733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528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4417267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8304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0205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18785" y="1971699"/>
            <a:ext cx="4342903" cy="2914604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13269" y="1971700"/>
            <a:ext cx="5780617" cy="2914603"/>
          </a:xfrm>
          <a:prstGeom prst="rect">
            <a:avLst/>
          </a:prstGeom>
        </p:spPr>
        <p:txBody>
          <a:bodyPr lIns="0" tIns="0" rIns="0" bIns="0" anchor="ctr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/>
        </p:nvGrpSpPr>
        <p:grpSpPr>
          <a:xfrm>
            <a:off x="5769231" y="2931692"/>
            <a:ext cx="991460" cy="990384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F0FF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25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pic>
        <p:nvPicPr>
          <p:cNvPr id="9" name="Logo AXA" descr="\\Mac\AllFiles\Volumes\DOSSIERS EN COURS\17_1098 AXA_Creation_gabarits\elements\png\new_logo_axa_rgb.png">
            <a:extLst>
              <a:ext uri="{FF2B5EF4-FFF2-40B4-BE49-F238E27FC236}">
                <a16:creationId xmlns:a16="http://schemas.microsoft.com/office/drawing/2014/main" id="{8F1B2C8E-0455-44EB-A599-EA08A764BC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7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141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chemeClr val="bg1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49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F0FF9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7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3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316226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683124" y="1829804"/>
            <a:ext cx="7680000" cy="3840000"/>
          </a:xfrm>
          <a:prstGeom prst="rect">
            <a:avLst/>
          </a:prstGeom>
        </p:spPr>
        <p:txBody>
          <a:bodyPr lIns="0" tIns="0" rIns="0" bIns="0"/>
          <a:lstStyle>
            <a:lvl1pPr marL="1079473" indent="-1079473">
              <a:buClr>
                <a:schemeClr val="tx2"/>
              </a:buClr>
              <a:buFont typeface="+mj-lt"/>
              <a:buAutoNum type="arabicPeriod"/>
              <a:defRPr sz="2133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9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0AEC6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0AEC6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8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640541"/>
            <a:ext cx="1176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312000" y="2352675"/>
            <a:ext cx="11760000" cy="333375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2000" y="1926293"/>
            <a:ext cx="1176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3884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4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093884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marR="0" indent="0" algn="ctr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94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14847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14847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14847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31199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31199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614847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614847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614847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4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43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43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43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061823" y="2519365"/>
            <a:ext cx="5812367" cy="3494087"/>
          </a:xfrm>
          <a:prstGeom prst="rect">
            <a:avLst/>
          </a:prstGeom>
        </p:spPr>
        <p:txBody>
          <a:bodyPr lIns="0" tIns="0" rIns="0" bIns="0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1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/>
        </p:nvSpPr>
        <p:spPr>
          <a:xfrm>
            <a:off x="11262" y="6483880"/>
            <a:ext cx="824796" cy="332848"/>
          </a:xfrm>
          <a:prstGeom prst="rect">
            <a:avLst/>
          </a:prstGeom>
        </p:spPr>
        <p:txBody>
          <a:bodyPr vert="horz" lIns="108837" tIns="54419" rIns="108837" bIns="54419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1088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1088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67005" y="6541947"/>
            <a:ext cx="2954020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1067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fld id="{D6FDF974-BA1E-6A44-B586-5886AD64D27D}" type="datetimeFigureOut">
              <a:rPr lang="fr-FR" smtClean="0"/>
              <a:t>22/07/2020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435943" y="6541947"/>
            <a:ext cx="3299883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1067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92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0" r:id="rId13"/>
    <p:sldLayoutId id="2147483661" r:id="rId14"/>
  </p:sldLayoutIdLst>
  <p:txStyles>
    <p:titleStyle>
      <a:lvl1pPr algn="ctr" defTabSz="1087546" rtl="0" eaLnBrk="1" fontAlgn="base" hangingPunct="1">
        <a:spcBef>
          <a:spcPct val="0"/>
        </a:spcBef>
        <a:spcAft>
          <a:spcPct val="0"/>
        </a:spcAft>
        <a:defRPr sz="53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2pPr>
      <a:lvl3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3pPr>
      <a:lvl4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4pPr>
      <a:lvl5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5pPr>
      <a:lvl6pPr marL="713469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6pPr>
      <a:lvl7pPr marL="142693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7pPr>
      <a:lvl8pPr marL="214040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8pPr>
      <a:lvl9pPr marL="285387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9pPr>
    </p:titleStyle>
    <p:bodyStyle>
      <a:lvl1pPr marL="406282" indent="-406282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81927" indent="-339396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360050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902584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596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05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596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87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78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092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5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366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4549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1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273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09006" y="2566928"/>
            <a:ext cx="11822129" cy="2982848"/>
          </a:xfrm>
        </p:spPr>
        <p:txBody>
          <a:bodyPr/>
          <a:lstStyle/>
          <a:p>
            <a:r>
              <a:rPr lang="en-US" sz="5867" dirty="0">
                <a:solidFill>
                  <a:schemeClr val="tx2"/>
                </a:solidFill>
              </a:rPr>
              <a:t>Sums of Smooth Exponentials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56999-EA0F-4E6B-86A4-75B01038E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07/2020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A6D1C-B06A-AB48-8F6D-480144577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FR" dirty="0"/>
              <a:t>Longevity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68103-6D1F-41AE-A03E-4F11E6EF4C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32D1-AC27-429D-8359-E58F557270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Comparaison</a:t>
            </a:r>
            <a:r>
              <a:rPr lang="en-US" b="1" dirty="0"/>
              <a:t> France / </a:t>
            </a:r>
            <a:r>
              <a:rPr lang="en-US" b="1" dirty="0" err="1"/>
              <a:t>Maroc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433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F8F9-84EE-4B96-B55E-04CAF9AB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Comparaison</a:t>
            </a:r>
            <a:r>
              <a:rPr lang="en-US" dirty="0"/>
              <a:t> France /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FD73-D4CA-476E-BA37-ED5E7A391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annuelles</a:t>
            </a:r>
            <a:r>
              <a:rPr lang="en-US" dirty="0"/>
              <a:t> par </a:t>
            </a:r>
            <a:r>
              <a:rPr lang="en-US" dirty="0" err="1"/>
              <a:t>composante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25C54-84F7-45CE-8FE1-236E52D68149}"/>
              </a:ext>
            </a:extLst>
          </p:cNvPr>
          <p:cNvGrpSpPr/>
          <p:nvPr/>
        </p:nvGrpSpPr>
        <p:grpSpPr>
          <a:xfrm>
            <a:off x="894005" y="1394516"/>
            <a:ext cx="10595987" cy="4631542"/>
            <a:chOff x="997799" y="1455311"/>
            <a:chExt cx="10247412" cy="44381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171755-E3DC-420D-B7F7-C954323D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799" y="1455311"/>
              <a:ext cx="5547629" cy="44381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50CACA-0747-4870-8AC6-C2393F0E8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2" t="3059"/>
            <a:stretch/>
          </p:blipFill>
          <p:spPr>
            <a:xfrm>
              <a:off x="5824728" y="1591056"/>
              <a:ext cx="5420483" cy="4302358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612195-95D5-43A1-96E9-4503CE85DEE7}"/>
              </a:ext>
            </a:extLst>
          </p:cNvPr>
          <p:cNvCxnSpPr/>
          <p:nvPr/>
        </p:nvCxnSpPr>
        <p:spPr>
          <a:xfrm flipV="1">
            <a:off x="4345577" y="1724297"/>
            <a:ext cx="0" cy="402336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9D1B67-E5BA-4891-9BF3-AED75832F08C}"/>
              </a:ext>
            </a:extLst>
          </p:cNvPr>
          <p:cNvSpPr txBox="1"/>
          <p:nvPr/>
        </p:nvSpPr>
        <p:spPr bwMode="auto">
          <a:xfrm>
            <a:off x="3940678" y="6026058"/>
            <a:ext cx="1685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Début des observations au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Maroc</a:t>
            </a:r>
            <a:endParaRPr lang="fr-FR" sz="1200" dirty="0" err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Comparaison</a:t>
            </a:r>
            <a:r>
              <a:rPr lang="en-US" dirty="0"/>
              <a:t> France /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</a:t>
            </a:r>
            <a:r>
              <a:rPr lang="en-US" dirty="0" err="1"/>
              <a:t>en</a:t>
            </a:r>
            <a:r>
              <a:rPr lang="en-US" dirty="0"/>
              <a:t> stock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384A3-1753-4DE9-B113-4230807997D6}"/>
              </a:ext>
            </a:extLst>
          </p:cNvPr>
          <p:cNvGrpSpPr/>
          <p:nvPr/>
        </p:nvGrpSpPr>
        <p:grpSpPr>
          <a:xfrm>
            <a:off x="1261926" y="1202352"/>
            <a:ext cx="9668147" cy="3874169"/>
            <a:chOff x="982436" y="1324848"/>
            <a:chExt cx="10077671" cy="4055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2DDD4-747A-44CE-932B-8A43F39A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436" y="1324848"/>
              <a:ext cx="5406751" cy="40550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5DC6A6-02CA-40A0-88CE-005C55F73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8" t="3779"/>
            <a:stretch/>
          </p:blipFill>
          <p:spPr>
            <a:xfrm>
              <a:off x="5782491" y="1478088"/>
              <a:ext cx="5277616" cy="390182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BFC69B-BF53-4B37-9176-C0DED5F966CA}"/>
              </a:ext>
            </a:extLst>
          </p:cNvPr>
          <p:cNvSpPr txBox="1"/>
          <p:nvPr/>
        </p:nvSpPr>
        <p:spPr bwMode="auto">
          <a:xfrm>
            <a:off x="1146468" y="5222925"/>
            <a:ext cx="944090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just" eaLnBrk="1" hangingPunct="1"/>
            <a:r>
              <a:rPr lang="fr-FR" sz="14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Espérance de vie “en stock” </a:t>
            </a:r>
            <a:r>
              <a:rPr lang="fr-FR" sz="1400" dirty="0">
                <a:solidFill>
                  <a:srgbClr val="404040"/>
                </a:solidFill>
                <a:latin typeface="+mj-lt"/>
                <a:cs typeface="Arial" pitchFamily="34" charset="0"/>
              </a:rPr>
              <a:t>= combien de mois d’espérance de vie pourrait-on gagner si on réduisant la composante à néant. </a:t>
            </a:r>
          </a:p>
          <a:p>
            <a:pPr algn="just" eaLnBrk="1" hangingPunct="1"/>
            <a:r>
              <a:rPr lang="fr-FR" sz="1050" dirty="0">
                <a:solidFill>
                  <a:srgbClr val="404040"/>
                </a:solidFill>
                <a:latin typeface="+mj-lt"/>
                <a:cs typeface="Arial" pitchFamily="34" charset="0"/>
              </a:rPr>
              <a:t>Sur le graphique : seules les composantes accident et infantile sont affichées car la composante sénescence ne peut être réduite à néant. Les points de données sont accompagnés de droite de régression linéaire. </a:t>
            </a:r>
          </a:p>
          <a:p>
            <a:pPr algn="just" eaLnBrk="1" hangingPunct="1"/>
            <a:r>
              <a:rPr lang="fr-FR" sz="1050" dirty="0">
                <a:solidFill>
                  <a:srgbClr val="404040"/>
                </a:solidFill>
                <a:latin typeface="+mj-lt"/>
                <a:cs typeface="Arial" pitchFamily="34" charset="0"/>
              </a:rPr>
              <a:t>Remarques : en France les améliorations apportées par les composantes infantile et accident diminuent et sont à présent proches de 0. Au Maroc le stock est encore conséquent : jusqu’à 5 ans d’espérance vie possible. En France : l’évolution pour la composante infantile est plutôt décroissante en exponentielle que linéaire.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121F69-C7F9-458F-876D-71A167EC7CCD}"/>
              </a:ext>
            </a:extLst>
          </p:cNvPr>
          <p:cNvCxnSpPr/>
          <p:nvPr/>
        </p:nvCxnSpPr>
        <p:spPr>
          <a:xfrm flipV="1">
            <a:off x="4441372" y="1489165"/>
            <a:ext cx="0" cy="333582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D8A40F-A9FF-434C-8498-975CE557D0DD}"/>
              </a:ext>
            </a:extLst>
          </p:cNvPr>
          <p:cNvSpPr txBox="1"/>
          <p:nvPr/>
        </p:nvSpPr>
        <p:spPr bwMode="auto">
          <a:xfrm>
            <a:off x="4181863" y="1049566"/>
            <a:ext cx="1208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Début des observations au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Maroc</a:t>
            </a:r>
            <a:endParaRPr lang="fr-FR" sz="1000" dirty="0" err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6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68103-6D1F-41AE-A03E-4F11E6EF4C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32D1-AC27-429D-8359-E58F557270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Portugal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3834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Composantes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BF57A-4101-A742-8860-CA5F26938A82}"/>
              </a:ext>
            </a:extLst>
          </p:cNvPr>
          <p:cNvSpPr txBox="1"/>
          <p:nvPr/>
        </p:nvSpPr>
        <p:spPr bwMode="auto">
          <a:xfrm>
            <a:off x="9439422" y="2167116"/>
            <a:ext cx="1308295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fr-FR" sz="2800" dirty="0">
                <a:solidFill>
                  <a:srgbClr val="404040"/>
                </a:solidFill>
                <a:latin typeface="+mj-lt"/>
                <a:cs typeface="Arial" pitchFamily="34" charset="0"/>
              </a:rPr>
              <a:t>Années </a:t>
            </a:r>
          </a:p>
          <a:p>
            <a:pPr eaLnBrk="1" hangingPunct="1"/>
            <a:r>
              <a:rPr lang="fr-FR" sz="40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1980</a:t>
            </a:r>
          </a:p>
          <a:p>
            <a:pPr eaLnBrk="1" hangingPunct="1"/>
            <a:r>
              <a:rPr lang="fr-FR" sz="40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2017</a:t>
            </a:r>
          </a:p>
          <a:p>
            <a:pPr eaLnBrk="1" hangingPunct="1"/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just" eaLnBrk="1" hangingPunct="1"/>
            <a:r>
              <a:rPr lang="fr-FR" sz="100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Données HMD Complètes pour les hommes</a:t>
            </a:r>
          </a:p>
          <a:p>
            <a:pPr algn="just" eaLnBrk="1" hangingPunct="1"/>
            <a:r>
              <a:rPr lang="fr-FR" sz="100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Problèmes de données pour les femmes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A2F0E-1061-1F48-96C2-DF557464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0" y="1276350"/>
            <a:ext cx="8191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2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Améliorations annuelles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AD0ED-54E1-5E49-A752-2A0B8EA4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9" y="1447800"/>
            <a:ext cx="6527800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55D0E-9806-3C40-946D-C228C11475DF}"/>
              </a:ext>
            </a:extLst>
          </p:cNvPr>
          <p:cNvSpPr txBox="1"/>
          <p:nvPr/>
        </p:nvSpPr>
        <p:spPr bwMode="auto">
          <a:xfrm>
            <a:off x="8032697" y="2245995"/>
            <a:ext cx="2011635" cy="2366010"/>
          </a:xfrm>
          <a:prstGeom prst="roundRect">
            <a:avLst>
              <a:gd name="adj" fmla="val 13895"/>
            </a:avLst>
          </a:prstGeom>
          <a:solidFill>
            <a:schemeClr val="accent6">
              <a:alpha val="50196"/>
            </a:schemeClr>
          </a:solidFill>
          <a:ln>
            <a:solidFill>
              <a:schemeClr val="accent6"/>
            </a:solidFill>
          </a:ln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Moyenne </a:t>
            </a:r>
            <a:r>
              <a:rPr lang="en-US" sz="1600" b="1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générale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sur 1980-2017</a:t>
            </a:r>
          </a:p>
          <a:p>
            <a:pPr algn="ctr" eaLnBrk="1" hangingPunct="1"/>
            <a:r>
              <a:rPr lang="en-US" sz="80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3.4</a:t>
            </a:r>
          </a:p>
          <a:p>
            <a:pPr algn="ctr" eaLnBrk="1" hangingPunct="1"/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mois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/an au Portugal pour les hommes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7F1CA-34D1-3444-B06A-BA2C401E5300}"/>
              </a:ext>
            </a:extLst>
          </p:cNvPr>
          <p:cNvSpPr txBox="1"/>
          <p:nvPr/>
        </p:nvSpPr>
        <p:spPr bwMode="auto">
          <a:xfrm>
            <a:off x="7391428" y="1324689"/>
            <a:ext cx="32941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dirty="0">
                <a:solidFill>
                  <a:srgbClr val="404040"/>
                </a:solidFill>
                <a:latin typeface="+mj-lt"/>
                <a:cs typeface="Arial" pitchFamily="34" charset="0"/>
              </a:rPr>
              <a:t>Améliorations en EV par composante 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0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Améliorations annuelles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380C-7524-F343-9F3B-3A422C51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37" y="1184518"/>
            <a:ext cx="8464279" cy="5019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18CC3-D26C-304D-ADA9-1BD09733CA29}"/>
              </a:ext>
            </a:extLst>
          </p:cNvPr>
          <p:cNvSpPr txBox="1"/>
          <p:nvPr/>
        </p:nvSpPr>
        <p:spPr bwMode="auto">
          <a:xfrm>
            <a:off x="866521" y="841682"/>
            <a:ext cx="55944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dirty="0">
                <a:solidFill>
                  <a:srgbClr val="404040"/>
                </a:solidFill>
                <a:latin typeface="+mj-lt"/>
                <a:cs typeface="Arial" pitchFamily="34" charset="0"/>
              </a:rPr>
              <a:t>Améliorations en EV par composante en moyenne mobile de 5ans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1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Espérance de vie en stock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E37533-B915-9E4F-B538-669264A5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" t="50000" r="12051"/>
          <a:stretch/>
        </p:blipFill>
        <p:spPr>
          <a:xfrm>
            <a:off x="2769576" y="3847286"/>
            <a:ext cx="6374424" cy="277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3CE21-4FF7-7640-8F05-0873AE68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4"/>
          <a:stretch/>
        </p:blipFill>
        <p:spPr>
          <a:xfrm>
            <a:off x="2652346" y="745068"/>
            <a:ext cx="7309338" cy="29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8F21F-9AB2-7146-B525-0EED6E22D2B5}"/>
              </a:ext>
            </a:extLst>
          </p:cNvPr>
          <p:cNvSpPr txBox="1"/>
          <p:nvPr/>
        </p:nvSpPr>
        <p:spPr bwMode="auto">
          <a:xfrm>
            <a:off x="1146225" y="2099325"/>
            <a:ext cx="7389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Portugal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8EC9-84E4-0546-AC4C-319362201D31}"/>
              </a:ext>
            </a:extLst>
          </p:cNvPr>
          <p:cNvSpPr txBox="1"/>
          <p:nvPr/>
        </p:nvSpPr>
        <p:spPr bwMode="auto">
          <a:xfrm>
            <a:off x="1252024" y="4990838"/>
            <a:ext cx="527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</a:p>
        </p:txBody>
      </p:sp>
    </p:spTree>
    <p:extLst>
      <p:ext uri="{BB962C8B-B14F-4D97-AF65-F5344CB8AC3E}">
        <p14:creationId xmlns:p14="http://schemas.microsoft.com/office/powerpoint/2010/main" val="183655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France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95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13FD-64FE-4C2C-ABA5-77C2A4ED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France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9EC1-9C4D-423A-A969-159A7CFCA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Fit SSE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42B42-8F95-494F-BD39-5E3C55F8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6" y="506185"/>
            <a:ext cx="6822424" cy="584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A38CD-AFE1-45CC-A348-1F2D6B09C157}"/>
              </a:ext>
            </a:extLst>
          </p:cNvPr>
          <p:cNvSpPr txBox="1"/>
          <p:nvPr/>
        </p:nvSpPr>
        <p:spPr bwMode="auto">
          <a:xfrm>
            <a:off x="1271452" y="3100455"/>
            <a:ext cx="19768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Taux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de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fittés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pour la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france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8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France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espérance</a:t>
            </a:r>
            <a:r>
              <a:rPr lang="en-US" dirty="0"/>
              <a:t> de vie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ACBD4-8EC4-40B0-BDCA-42FF2A07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46" y="1160208"/>
            <a:ext cx="6605754" cy="5284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AD4DA-73B8-4257-8528-162481C1DBEE}"/>
              </a:ext>
            </a:extLst>
          </p:cNvPr>
          <p:cNvSpPr txBox="1"/>
          <p:nvPr/>
        </p:nvSpPr>
        <p:spPr bwMode="auto">
          <a:xfrm>
            <a:off x="2255520" y="2519703"/>
            <a:ext cx="1976845" cy="19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France.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Graphique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à droite : Moyenne mobile sur 5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ans</a:t>
            </a:r>
            <a:endParaRPr lang="en-US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: Moyenne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générale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assez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constante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.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3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France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par </a:t>
            </a:r>
            <a:r>
              <a:rPr lang="en-US" dirty="0" err="1"/>
              <a:t>composante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7C7BD-7D21-45F5-8526-AF4072DF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37" y="1082040"/>
            <a:ext cx="7067550" cy="5654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8AA29-39C0-4200-9591-B1F993C54941}"/>
              </a:ext>
            </a:extLst>
          </p:cNvPr>
          <p:cNvSpPr txBox="1"/>
          <p:nvPr/>
        </p:nvSpPr>
        <p:spPr bwMode="auto">
          <a:xfrm>
            <a:off x="1715588" y="2981192"/>
            <a:ext cx="197684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France par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. </a:t>
            </a: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dominance de la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sénescente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. Contribution de la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infantile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baisse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.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3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Maroc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6470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13FD-64FE-4C2C-ABA5-77C2A4ED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9EC1-9C4D-423A-A969-159A7CFCA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Fit SSE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9D92-32F5-4387-A0CE-BA8F8FB8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902" y="380994"/>
            <a:ext cx="6096012" cy="609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E3562-2A09-4932-B4EA-BDC6226E9BF9}"/>
              </a:ext>
            </a:extLst>
          </p:cNvPr>
          <p:cNvSpPr txBox="1"/>
          <p:nvPr/>
        </p:nvSpPr>
        <p:spPr bwMode="auto">
          <a:xfrm>
            <a:off x="1271452" y="3100455"/>
            <a:ext cx="19768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Taux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de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fittés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pour le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1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espérance</a:t>
            </a:r>
            <a:r>
              <a:rPr lang="en-US" dirty="0"/>
              <a:t> de vie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2B5C7-6336-44AB-803D-900AD3F4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44" y="952637"/>
            <a:ext cx="6885425" cy="5508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05793-9667-430E-9E06-9481500B1717}"/>
              </a:ext>
            </a:extLst>
          </p:cNvPr>
          <p:cNvSpPr txBox="1"/>
          <p:nvPr/>
        </p:nvSpPr>
        <p:spPr bwMode="auto">
          <a:xfrm>
            <a:off x="255080" y="5190930"/>
            <a:ext cx="4357034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au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Graphique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à droite : Moyenne mobile sur 5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ans</a:t>
            </a:r>
            <a:endParaRPr lang="en-US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: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Tendance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à la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baisse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3A3A4-5223-420E-ACAE-4D1534EEDF10}"/>
              </a:ext>
            </a:extLst>
          </p:cNvPr>
          <p:cNvSpPr txBox="1"/>
          <p:nvPr/>
        </p:nvSpPr>
        <p:spPr bwMode="auto">
          <a:xfrm>
            <a:off x="1663038" y="1424605"/>
            <a:ext cx="1885268" cy="3484721"/>
          </a:xfrm>
          <a:prstGeom prst="roundRect">
            <a:avLst>
              <a:gd name="adj" fmla="val 13895"/>
            </a:avLst>
          </a:prstGeom>
          <a:solidFill>
            <a:schemeClr val="accent6">
              <a:alpha val="50196"/>
            </a:schemeClr>
          </a:solidFill>
          <a:ln>
            <a:solidFill>
              <a:schemeClr val="accent6"/>
            </a:solidFill>
          </a:ln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Moyenne </a:t>
            </a:r>
            <a:r>
              <a:rPr lang="en-US" sz="1600" b="1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générale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sur 2000 – 2016</a:t>
            </a:r>
          </a:p>
          <a:p>
            <a:pPr algn="ctr" eaLnBrk="1" hangingPunct="1"/>
            <a:r>
              <a:rPr lang="en-US" sz="80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9-8</a:t>
            </a:r>
          </a:p>
          <a:p>
            <a:pPr algn="ctr" eaLnBrk="1" hangingPunct="1"/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mois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/an au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Maroc</a:t>
            </a:r>
            <a:endParaRPr lang="en-US" dirty="0">
              <a:solidFill>
                <a:schemeClr val="accent6">
                  <a:lumMod val="25000"/>
                </a:schemeClr>
              </a:solidFill>
              <a:latin typeface="+mj-lt"/>
              <a:cs typeface="Arial" pitchFamily="34" charset="0"/>
            </a:endParaRPr>
          </a:p>
          <a:p>
            <a:pPr algn="ctr" eaLnBrk="1" hangingPunct="1"/>
            <a:r>
              <a:rPr lang="en-US" sz="72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3/2 </a:t>
            </a:r>
          </a:p>
          <a:p>
            <a:pPr algn="ctr" eaLnBrk="1" hangingPunct="1"/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mois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/an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en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 France</a:t>
            </a:r>
            <a:endParaRPr lang="fr-FR" dirty="0" err="1">
              <a:solidFill>
                <a:schemeClr val="accent6">
                  <a:lumMod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5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par </a:t>
            </a:r>
            <a:r>
              <a:rPr lang="en-US" dirty="0" err="1"/>
              <a:t>composante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5E28E-0D17-486C-A4C1-7CAAC6DE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09" y="1015635"/>
            <a:ext cx="6959659" cy="5567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684FE-9222-47A5-8323-81EC25E1C928}"/>
              </a:ext>
            </a:extLst>
          </p:cNvPr>
          <p:cNvSpPr txBox="1"/>
          <p:nvPr/>
        </p:nvSpPr>
        <p:spPr bwMode="auto">
          <a:xfrm>
            <a:off x="2246811" y="2894106"/>
            <a:ext cx="197684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au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par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. </a:t>
            </a: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: pas de dominance de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particulier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mais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des pics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anormaux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. .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89538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a" id="{70F2637A-F097-44CC-A0C4-F0A50653A946}" vid="{77036BB3-545E-45C6-A63C-86AC9FDE8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axa</Template>
  <TotalTime>3370</TotalTime>
  <Words>477</Words>
  <Application>Microsoft Macintosh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Open Sans</vt:lpstr>
      <vt:lpstr>Source Sans Pro</vt:lpstr>
      <vt:lpstr>Wingdings</vt:lpstr>
      <vt:lpstr>axa</vt:lpstr>
      <vt:lpstr>Sums of Smooth Exponentials</vt:lpstr>
      <vt:lpstr>PowerPoint Presentation</vt:lpstr>
      <vt:lpstr>Fit France </vt:lpstr>
      <vt:lpstr>Fit France </vt:lpstr>
      <vt:lpstr>Fit France </vt:lpstr>
      <vt:lpstr>PowerPoint Presentation</vt:lpstr>
      <vt:lpstr>Fit Maroc </vt:lpstr>
      <vt:lpstr>Fit Maroc </vt:lpstr>
      <vt:lpstr>Fit Maroc </vt:lpstr>
      <vt:lpstr>PowerPoint Presentation</vt:lpstr>
      <vt:lpstr>Comparaison France / Maroc</vt:lpstr>
      <vt:lpstr>Comparaison France / Maroc</vt:lpstr>
      <vt:lpstr>PowerPoint Presentation</vt:lpstr>
      <vt:lpstr>Fit du SSE – Hommes : Composantes</vt:lpstr>
      <vt:lpstr>Fit du SSE – Hommes : Améliorations annuelles</vt:lpstr>
      <vt:lpstr>Fit du SSE – Hommes : Améliorations annuelles</vt:lpstr>
      <vt:lpstr>Fit du SSE – Hommes : Espérance de vie en stock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France</dc:title>
  <dc:creator>Erwan Rahis</dc:creator>
  <cp:lastModifiedBy>Erwan Rahis</cp:lastModifiedBy>
  <cp:revision>41</cp:revision>
  <dcterms:created xsi:type="dcterms:W3CDTF">2020-06-29T13:35:56Z</dcterms:created>
  <dcterms:modified xsi:type="dcterms:W3CDTF">2020-07-23T09:54:54Z</dcterms:modified>
</cp:coreProperties>
</file>